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notesView">
  <p:normalViewPr>
    <p:restoredLeft sz="15620"/>
    <p:restoredTop sz="94660"/>
  </p:normalViewPr>
  <p:slideViewPr>
    <p:cSldViewPr snapToGrid="0" snapToObjects="1">
      <p:cViewPr varScale="1">
        <p:scale>
          <a:sx n="98" d="100"/>
          <a:sy n="98" d="100"/>
        </p:scale>
        <p:origin x="-624" y="-112"/>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3" d="100"/>
          <a:sy n="83" d="100"/>
        </p:scale>
        <p:origin x="-2352" y="-11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87547B-29B4-144D-8DD9-AB1390894898}" type="datetimeFigureOut">
              <a:rPr lang="en-US" smtClean="0"/>
              <a:t>2/6/14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CDB79E-A479-DF4D-A6BF-27541E06037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1CDB79E-A479-DF4D-A6BF-27541E060375}"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200" b="1" kern="1200" dirty="0" smtClean="0">
                <a:solidFill>
                  <a:schemeClr val="tx1"/>
                </a:solidFill>
                <a:latin typeface="+mn-lt"/>
                <a:ea typeface="+mn-ea"/>
                <a:cs typeface="+mn-cs"/>
              </a:rPr>
              <a:t>Questions to Ask the Kids:</a:t>
            </a:r>
          </a:p>
          <a:p>
            <a:r>
              <a:rPr lang="en-US" sz="1200" kern="1200" dirty="0" smtClean="0">
                <a:solidFill>
                  <a:schemeClr val="tx1"/>
                </a:solidFill>
                <a:latin typeface="+mn-lt"/>
                <a:ea typeface="+mn-ea"/>
                <a:cs typeface="+mn-cs"/>
              </a:rPr>
              <a:t>This is a life-sized statue made in ancient Greece (450 BC) by the sculptor Myron. A discus is a round stone slab.</a:t>
            </a:r>
          </a:p>
          <a:p>
            <a:r>
              <a:rPr lang="en-US" sz="1200" kern="1200" dirty="0" smtClean="0">
                <a:solidFill>
                  <a:schemeClr val="tx1"/>
                </a:solidFill>
                <a:latin typeface="+mn-lt"/>
                <a:ea typeface="+mn-ea"/>
                <a:cs typeface="+mn-cs"/>
              </a:rPr>
              <a:t>What is going on here?</a:t>
            </a:r>
          </a:p>
          <a:p>
            <a:r>
              <a:rPr lang="en-US" sz="1200" kern="1200" dirty="0" smtClean="0">
                <a:solidFill>
                  <a:schemeClr val="tx1"/>
                </a:solidFill>
                <a:latin typeface="+mn-lt"/>
                <a:ea typeface="+mn-ea"/>
                <a:cs typeface="+mn-cs"/>
              </a:rPr>
              <a:t>What would happen next?</a:t>
            </a:r>
          </a:p>
          <a:p>
            <a:r>
              <a:rPr lang="en-US" sz="1200" kern="1200" dirty="0" smtClean="0">
                <a:solidFill>
                  <a:schemeClr val="tx1"/>
                </a:solidFill>
                <a:latin typeface="+mn-lt"/>
                <a:ea typeface="+mn-ea"/>
                <a:cs typeface="+mn-cs"/>
              </a:rPr>
              <a:t>Does this action look natural? Why?</a:t>
            </a:r>
          </a:p>
          <a:p>
            <a:r>
              <a:rPr lang="en-US" sz="1200" kern="1200" dirty="0" smtClean="0">
                <a:solidFill>
                  <a:schemeClr val="tx1"/>
                </a:solidFill>
                <a:latin typeface="+mn-lt"/>
                <a:ea typeface="+mn-ea"/>
                <a:cs typeface="+mn-cs"/>
              </a:rPr>
              <a:t>Does the shape of the body and the muscles look normal or correct?</a:t>
            </a:r>
          </a:p>
          <a:p>
            <a:r>
              <a:rPr lang="en-US" sz="1200" kern="1200" dirty="0" smtClean="0">
                <a:solidFill>
                  <a:schemeClr val="tx1"/>
                </a:solidFill>
                <a:latin typeface="+mn-lt"/>
                <a:ea typeface="+mn-ea"/>
                <a:cs typeface="+mn-cs"/>
              </a:rPr>
              <a:t>Does this man look like a real person? How can you tell?</a:t>
            </a:r>
          </a:p>
          <a:p>
            <a:r>
              <a:rPr lang="en-US" sz="1200" kern="1200" dirty="0" smtClean="0">
                <a:solidFill>
                  <a:schemeClr val="tx1"/>
                </a:solidFill>
                <a:latin typeface="+mn-lt"/>
                <a:ea typeface="+mn-ea"/>
                <a:cs typeface="+mn-cs"/>
              </a:rPr>
              <a:t>Does he look superhuman?</a:t>
            </a:r>
          </a:p>
          <a:p>
            <a:r>
              <a:rPr lang="en-US" sz="1200" kern="1200" dirty="0" smtClean="0">
                <a:solidFill>
                  <a:schemeClr val="tx1"/>
                </a:solidFill>
                <a:latin typeface="+mn-lt"/>
                <a:ea typeface="+mn-ea"/>
                <a:cs typeface="+mn-cs"/>
              </a:rPr>
              <a:t>Does anything not look natural? What about the hair?</a:t>
            </a:r>
          </a:p>
          <a:p>
            <a:endParaRPr lang="en-US" dirty="0"/>
          </a:p>
          <a:p>
            <a:r>
              <a:rPr lang="en-US" sz="1200" b="1" kern="1200" dirty="0" smtClean="0">
                <a:solidFill>
                  <a:schemeClr val="tx1"/>
                </a:solidFill>
                <a:latin typeface="+mn-lt"/>
                <a:ea typeface="+mn-ea"/>
                <a:cs typeface="+mn-cs"/>
              </a:rPr>
              <a:t>Background Information (for the presenter):</a:t>
            </a:r>
          </a:p>
          <a:p>
            <a:r>
              <a:rPr lang="en-US" sz="1200" kern="1200" dirty="0" smtClean="0">
                <a:solidFill>
                  <a:schemeClr val="tx1"/>
                </a:solidFill>
                <a:latin typeface="+mn-lt"/>
                <a:ea typeface="+mn-ea"/>
                <a:cs typeface="+mn-cs"/>
              </a:rPr>
              <a:t>Greek sculptors wanted to represent a natural form moving in space at a moment in time. They studied the anatomy of the human body. As a result, for the first time in history, artists created sculptures that seemed as natural as human </a:t>
            </a:r>
            <a:r>
              <a:rPr lang="en-US" sz="1200" kern="1200" dirty="0" err="1" smtClean="0">
                <a:solidFill>
                  <a:schemeClr val="tx1"/>
                </a:solidFill>
                <a:latin typeface="+mn-lt"/>
                <a:ea typeface="+mn-ea"/>
                <a:cs typeface="+mn-cs"/>
              </a:rPr>
              <a:t>beings.Myron</a:t>
            </a:r>
            <a:r>
              <a:rPr lang="en-US" sz="1200" kern="1200" dirty="0" smtClean="0">
                <a:solidFill>
                  <a:schemeClr val="tx1"/>
                </a:solidFill>
                <a:latin typeface="+mn-lt"/>
                <a:ea typeface="+mn-ea"/>
                <a:cs typeface="+mn-cs"/>
              </a:rPr>
              <a:t> was the first of the great sculptors to to bring movement to his sculptures. </a:t>
            </a:r>
          </a:p>
          <a:p>
            <a:endParaRPr lang="en-US" dirty="0"/>
          </a:p>
          <a:p>
            <a:r>
              <a:rPr lang="en-US" sz="1200" kern="1200" dirty="0" smtClean="0">
                <a:solidFill>
                  <a:schemeClr val="tx1"/>
                </a:solidFill>
                <a:latin typeface="+mn-lt"/>
                <a:ea typeface="+mn-ea"/>
                <a:cs typeface="+mn-cs"/>
              </a:rPr>
              <a:t>The power and tension in motion seem so real here that we feel we need to move aside to avoid being struck when the discus is let go. The proportions of the body are correct and show a great understanding of bone and muscle in the movement of the body</a:t>
            </a:r>
          </a:p>
          <a:p>
            <a:endParaRPr lang="en-US" dirty="0"/>
          </a:p>
          <a:p>
            <a:r>
              <a:rPr lang="en-US" sz="1200" kern="1200" dirty="0" smtClean="0">
                <a:solidFill>
                  <a:schemeClr val="tx1"/>
                </a:solidFill>
                <a:latin typeface="+mn-lt"/>
                <a:ea typeface="+mn-ea"/>
                <a:cs typeface="+mn-cs"/>
              </a:rPr>
              <a:t>.The Greeks loved art and poetry and greatly admired skill in athletics. The city-states of Greece competed with each other not only in trade but in decorating their cities with the most beautiful statues and paintings, and in winning the most prizes at athletic meetings or games. The Olympic games originated in Greece in 766 BC.</a:t>
            </a:r>
            <a:endParaRPr lang="en-US" dirty="0"/>
          </a:p>
        </p:txBody>
      </p:sp>
      <p:sp>
        <p:nvSpPr>
          <p:cNvPr id="4" name="Slide Number Placeholder 3"/>
          <p:cNvSpPr>
            <a:spLocks noGrp="1"/>
          </p:cNvSpPr>
          <p:nvPr>
            <p:ph type="sldNum" sz="quarter" idx="10"/>
          </p:nvPr>
        </p:nvSpPr>
        <p:spPr/>
        <p:txBody>
          <a:bodyPr/>
          <a:lstStyle/>
          <a:p>
            <a:fld id="{01CDB79E-A479-DF4D-A6BF-27541E060375}"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Questions to Ask the Kids:</a:t>
            </a:r>
          </a:p>
          <a:p>
            <a:endParaRPr lang="en-US" dirty="0"/>
          </a:p>
          <a:p>
            <a:pPr>
              <a:buFont typeface="Arial"/>
              <a:buChar char="•"/>
            </a:pPr>
            <a:r>
              <a:rPr lang="en-US" sz="1200" kern="1200" dirty="0" smtClean="0">
                <a:solidFill>
                  <a:schemeClr val="tx1"/>
                </a:solidFill>
                <a:latin typeface="+mn-lt"/>
                <a:ea typeface="+mn-ea"/>
                <a:cs typeface="+mn-cs"/>
              </a:rPr>
              <a:t>How is this head of a philosopher, which is at the Art Institute of Chicago, similar to the statue we just saw?</a:t>
            </a:r>
          </a:p>
          <a:p>
            <a:pPr>
              <a:buFont typeface="Arial"/>
              <a:buChar char="•"/>
            </a:pPr>
            <a:r>
              <a:rPr lang="en-US" sz="1200" kern="1200" dirty="0" smtClean="0">
                <a:solidFill>
                  <a:schemeClr val="tx1"/>
                </a:solidFill>
                <a:latin typeface="+mn-lt"/>
                <a:ea typeface="+mn-ea"/>
                <a:cs typeface="+mn-cs"/>
              </a:rPr>
              <a:t>Why do you think it is broken?</a:t>
            </a:r>
          </a:p>
          <a:p>
            <a:pPr>
              <a:buFont typeface="Arial"/>
              <a:buChar char="•"/>
            </a:pPr>
            <a:r>
              <a:rPr lang="en-US" sz="1200" kern="1200" dirty="0" smtClean="0">
                <a:solidFill>
                  <a:schemeClr val="tx1"/>
                </a:solidFill>
                <a:latin typeface="+mn-lt"/>
                <a:ea typeface="+mn-ea"/>
                <a:cs typeface="+mn-cs"/>
              </a:rPr>
              <a:t>What kind of expression does this man have? Does he look real? Or natural?</a:t>
            </a:r>
          </a:p>
          <a:p>
            <a:pPr>
              <a:buFont typeface="Arial"/>
              <a:buChar char="•"/>
            </a:pPr>
            <a:r>
              <a:rPr lang="en-US" sz="1200" kern="1200" dirty="0" smtClean="0">
                <a:solidFill>
                  <a:schemeClr val="tx1"/>
                </a:solidFill>
                <a:latin typeface="+mn-lt"/>
                <a:ea typeface="+mn-ea"/>
                <a:cs typeface="+mn-cs"/>
              </a:rPr>
              <a:t>Do you think this was an exact likeness of a particular man? Why?</a:t>
            </a:r>
          </a:p>
          <a:p>
            <a:pPr>
              <a:buFont typeface="Arial"/>
              <a:buChar char="•"/>
            </a:pPr>
            <a:r>
              <a:rPr lang="en-US" sz="1200" kern="1200" dirty="0" smtClean="0">
                <a:solidFill>
                  <a:schemeClr val="tx1"/>
                </a:solidFill>
                <a:latin typeface="+mn-lt"/>
                <a:ea typeface="+mn-ea"/>
                <a:cs typeface="+mn-cs"/>
              </a:rPr>
              <a:t>This is carved from marble. Do you think that carving in marble is easy or difficult?</a:t>
            </a:r>
          </a:p>
          <a:p>
            <a:pPr>
              <a:buFont typeface="Arial"/>
              <a:buChar char="•"/>
            </a:pPr>
            <a:r>
              <a:rPr lang="en-US" sz="1200" kern="1200" dirty="0" smtClean="0">
                <a:solidFill>
                  <a:schemeClr val="tx1"/>
                </a:solidFill>
                <a:latin typeface="+mn-lt"/>
                <a:ea typeface="+mn-ea"/>
                <a:cs typeface="+mn-cs"/>
              </a:rPr>
              <a:t>A philosopher is someone who likes to think about things like why are we here? What are we doing here? What is the meaning of life? What do you think this philosopher is thinking about?</a:t>
            </a:r>
          </a:p>
          <a:p>
            <a:endParaRPr lang="en-US" dirty="0"/>
          </a:p>
          <a:p>
            <a:r>
              <a:rPr lang="en-US" sz="1200" b="1" kern="1200" dirty="0" smtClean="0">
                <a:solidFill>
                  <a:schemeClr val="tx1"/>
                </a:solidFill>
                <a:latin typeface="+mn-lt"/>
                <a:ea typeface="+mn-ea"/>
                <a:cs typeface="+mn-cs"/>
              </a:rPr>
              <a:t>Background Information (for the presenter):</a:t>
            </a:r>
          </a:p>
          <a:p>
            <a:endParaRPr lang="en-US" dirty="0"/>
          </a:p>
          <a:p>
            <a:r>
              <a:rPr lang="en-US" sz="1200" kern="1200" dirty="0" smtClean="0">
                <a:solidFill>
                  <a:schemeClr val="tx1"/>
                </a:solidFill>
                <a:latin typeface="+mn-lt"/>
                <a:ea typeface="+mn-ea"/>
                <a:cs typeface="+mn-cs"/>
              </a:rPr>
              <a:t>We must remember that these statues are over 2,000 years old and many of them are broken. Most Greek statues were painted with bright colors originally, but through time, these colors have worn off. How different they must have looked when painted.</a:t>
            </a:r>
          </a:p>
          <a:p>
            <a:endParaRPr lang="en-US" dirty="0"/>
          </a:p>
          <a:p>
            <a:r>
              <a:rPr lang="en-US" sz="1200" kern="1200" dirty="0" smtClean="0">
                <a:solidFill>
                  <a:schemeClr val="tx1"/>
                </a:solidFill>
                <a:latin typeface="+mn-lt"/>
                <a:ea typeface="+mn-ea"/>
                <a:cs typeface="+mn-cs"/>
              </a:rPr>
              <a:t>Statues the Greeks made were not of any one particular person. They made statues showing the most admirable characteristics of all human beings. We say their art is idealized; they showed only the most perfect and beautiful images of their models. This sculpture is at the Art Institute of Chicago.</a:t>
            </a:r>
            <a:endParaRPr lang="en-US" dirty="0"/>
          </a:p>
        </p:txBody>
      </p:sp>
      <p:sp>
        <p:nvSpPr>
          <p:cNvPr id="4" name="Slide Number Placeholder 3"/>
          <p:cNvSpPr>
            <a:spLocks noGrp="1"/>
          </p:cNvSpPr>
          <p:nvPr>
            <p:ph type="sldNum" sz="quarter" idx="10"/>
          </p:nvPr>
        </p:nvSpPr>
        <p:spPr/>
        <p:txBody>
          <a:bodyPr/>
          <a:lstStyle/>
          <a:p>
            <a:fld id="{01CDB79E-A479-DF4D-A6BF-27541E060375}"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Questions to Ask the Kids</a:t>
            </a:r>
            <a:r>
              <a:rPr lang="en-US" b="1" dirty="0" smtClean="0"/>
              <a:t>:</a:t>
            </a:r>
          </a:p>
          <a:p>
            <a:endParaRPr lang="en-US" dirty="0"/>
          </a:p>
          <a:p>
            <a:pPr>
              <a:buFont typeface="Arial"/>
              <a:buChar char="•"/>
            </a:pPr>
            <a:r>
              <a:rPr lang="en-US" dirty="0" smtClean="0"/>
              <a:t>Do </a:t>
            </a:r>
            <a:r>
              <a:rPr lang="en-US" dirty="0"/>
              <a:t>you see action in this sculpture</a:t>
            </a:r>
            <a:r>
              <a:rPr lang="en-US" dirty="0" smtClean="0"/>
              <a:t>?</a:t>
            </a:r>
          </a:p>
          <a:p>
            <a:pPr>
              <a:buFont typeface="Arial"/>
              <a:buChar char="•"/>
            </a:pPr>
            <a:r>
              <a:rPr lang="en-US" dirty="0" smtClean="0"/>
              <a:t>What </a:t>
            </a:r>
            <a:r>
              <a:rPr lang="en-US" dirty="0"/>
              <a:t>do you think is happening? How can you tell</a:t>
            </a:r>
            <a:r>
              <a:rPr lang="en-US" dirty="0" smtClean="0"/>
              <a:t>?</a:t>
            </a:r>
          </a:p>
          <a:p>
            <a:pPr>
              <a:buFont typeface="Arial"/>
              <a:buChar char="•"/>
            </a:pPr>
            <a:r>
              <a:rPr lang="en-US" dirty="0" smtClean="0"/>
              <a:t>Have </a:t>
            </a:r>
            <a:r>
              <a:rPr lang="en-US" dirty="0"/>
              <a:t>you ever seen anyone with </a:t>
            </a:r>
            <a:r>
              <a:rPr lang="en-US" dirty="0" smtClean="0"/>
              <a:t>wings?</a:t>
            </a:r>
          </a:p>
          <a:p>
            <a:pPr>
              <a:buFont typeface="Arial"/>
              <a:buChar char="•"/>
            </a:pPr>
            <a:r>
              <a:rPr lang="en-US" dirty="0" smtClean="0"/>
              <a:t>Do </a:t>
            </a:r>
            <a:r>
              <a:rPr lang="en-US" dirty="0"/>
              <a:t>you think she is real or made up</a:t>
            </a:r>
            <a:r>
              <a:rPr lang="en-US" dirty="0" smtClean="0"/>
              <a:t>?</a:t>
            </a:r>
          </a:p>
          <a:p>
            <a:pPr>
              <a:buFont typeface="Arial"/>
              <a:buChar char="•"/>
            </a:pPr>
            <a:r>
              <a:rPr lang="en-US" dirty="0" smtClean="0"/>
              <a:t>Do </a:t>
            </a:r>
            <a:r>
              <a:rPr lang="en-US" dirty="0"/>
              <a:t>you think her clothes look real or that robes would drape like that on you</a:t>
            </a:r>
            <a:r>
              <a:rPr lang="en-US" dirty="0" smtClean="0"/>
              <a:t>?</a:t>
            </a:r>
          </a:p>
          <a:p>
            <a:pPr>
              <a:buFont typeface="Arial"/>
              <a:buChar char="•"/>
            </a:pPr>
            <a:r>
              <a:rPr lang="en-US" dirty="0" smtClean="0"/>
              <a:t>Why </a:t>
            </a:r>
            <a:r>
              <a:rPr lang="en-US" dirty="0"/>
              <a:t>do you think her clothes are so tight on her? Does it have some connection with the wings</a:t>
            </a:r>
            <a:r>
              <a:rPr lang="en-US" dirty="0" smtClean="0"/>
              <a:t>?</a:t>
            </a:r>
          </a:p>
          <a:p>
            <a:pPr>
              <a:buFont typeface="Arial"/>
              <a:buChar char="•"/>
            </a:pPr>
            <a:r>
              <a:rPr lang="en-US" dirty="0" smtClean="0"/>
              <a:t>What </a:t>
            </a:r>
            <a:r>
              <a:rPr lang="en-US" dirty="0"/>
              <a:t>would your clothes look like if you were flying through the air</a:t>
            </a:r>
            <a:r>
              <a:rPr lang="en-US" dirty="0" smtClean="0"/>
              <a:t>?</a:t>
            </a:r>
          </a:p>
          <a:p>
            <a:pPr>
              <a:buFont typeface="Arial"/>
              <a:buChar char="•"/>
            </a:pPr>
            <a:r>
              <a:rPr lang="en-US" dirty="0" smtClean="0"/>
              <a:t>Are </a:t>
            </a:r>
            <a:r>
              <a:rPr lang="en-US" dirty="0"/>
              <a:t>her proportions correct</a:t>
            </a:r>
            <a:r>
              <a:rPr lang="en-US" dirty="0" smtClean="0"/>
              <a:t>?</a:t>
            </a:r>
          </a:p>
          <a:p>
            <a:pPr>
              <a:buFont typeface="Arial"/>
              <a:buChar char="•"/>
            </a:pPr>
            <a:r>
              <a:rPr lang="en-US" dirty="0" smtClean="0"/>
              <a:t>Why </a:t>
            </a:r>
            <a:r>
              <a:rPr lang="en-US" dirty="0"/>
              <a:t>do you think the shoe company Nike chose the name Nike for their shoes? Is it a good name? What do you think the Nike shoe company is trying to tell us about their shoes</a:t>
            </a:r>
            <a:r>
              <a:rPr lang="en-US" dirty="0" smtClean="0"/>
              <a:t>?</a:t>
            </a:r>
          </a:p>
          <a:p>
            <a:endParaRPr lang="en-US" dirty="0"/>
          </a:p>
          <a:p>
            <a:r>
              <a:rPr lang="en-US" b="1" dirty="0" smtClean="0"/>
              <a:t>Background </a:t>
            </a:r>
            <a:r>
              <a:rPr lang="en-US" b="1" dirty="0"/>
              <a:t>Information (for the presenter)</a:t>
            </a:r>
            <a:r>
              <a:rPr lang="en-US" b="1" dirty="0" smtClean="0"/>
              <a:t>:</a:t>
            </a:r>
          </a:p>
          <a:p>
            <a:endParaRPr lang="en-US" dirty="0"/>
          </a:p>
          <a:p>
            <a:r>
              <a:rPr lang="en-US" dirty="0" smtClean="0"/>
              <a:t>This </a:t>
            </a:r>
            <a:r>
              <a:rPr lang="en-US" dirty="0"/>
              <a:t>is a sculpture of the Greek winged goddess of Victory, Nike, found on Samothrace, a Greek island in the Aegean Sea. Obviously, parts of her are missing. Originally she was displayed with a pool of water around her so that it looked like she was landing on the prow of a ship. The sculptor has captured the drama of swirling winds filling Nike's wings and pressing her robes tightly against her body, which looks beautiful, graceful, and natural</a:t>
            </a:r>
            <a:r>
              <a:rPr lang="en-US" dirty="0" smtClean="0"/>
              <a:t>.</a:t>
            </a:r>
          </a:p>
          <a:p>
            <a:endParaRPr lang="en-US" dirty="0"/>
          </a:p>
          <a:p>
            <a:r>
              <a:rPr lang="en-US" dirty="0" smtClean="0"/>
              <a:t>According </a:t>
            </a:r>
            <a:r>
              <a:rPr lang="en-US" dirty="0"/>
              <a:t>to the Greek myths (traditional stories of Greece), Nike was the Goddess of Victory. The Greeks believed in a large family of gods who were very much like humans; they did not worship animal gods. Each god ruled over a different part of human life. Nike was the goddess of Victory. This statue is at the Louvre Museum in Paris, France.</a:t>
            </a:r>
          </a:p>
        </p:txBody>
      </p:sp>
      <p:sp>
        <p:nvSpPr>
          <p:cNvPr id="4" name="Slide Number Placeholder 3"/>
          <p:cNvSpPr>
            <a:spLocks noGrp="1"/>
          </p:cNvSpPr>
          <p:nvPr>
            <p:ph type="sldNum" sz="quarter" idx="10"/>
          </p:nvPr>
        </p:nvSpPr>
        <p:spPr/>
        <p:txBody>
          <a:bodyPr/>
          <a:lstStyle/>
          <a:p>
            <a:fld id="{01CDB79E-A479-DF4D-A6BF-27541E060375}"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Questions to Ask the Kids</a:t>
            </a:r>
            <a:r>
              <a:rPr lang="en-US" b="1" dirty="0" smtClean="0"/>
              <a:t>:</a:t>
            </a:r>
          </a:p>
          <a:p>
            <a:endParaRPr lang="en-US" dirty="0"/>
          </a:p>
          <a:p>
            <a:pPr>
              <a:buFont typeface="Arial"/>
              <a:buChar char="•"/>
            </a:pPr>
            <a:r>
              <a:rPr lang="en-US" dirty="0" smtClean="0"/>
              <a:t>What </a:t>
            </a:r>
            <a:r>
              <a:rPr lang="en-US" dirty="0"/>
              <a:t>is happening here</a:t>
            </a:r>
            <a:r>
              <a:rPr lang="en-US" dirty="0" smtClean="0"/>
              <a:t>?</a:t>
            </a:r>
          </a:p>
          <a:p>
            <a:pPr>
              <a:buFont typeface="Arial"/>
              <a:buChar char="•"/>
            </a:pPr>
            <a:r>
              <a:rPr lang="en-US" dirty="0" smtClean="0"/>
              <a:t>Is </a:t>
            </a:r>
            <a:r>
              <a:rPr lang="en-US" dirty="0"/>
              <a:t>there a lot of action going on in this sculpture</a:t>
            </a:r>
            <a:r>
              <a:rPr lang="en-US" dirty="0" smtClean="0"/>
              <a:t>?</a:t>
            </a:r>
          </a:p>
          <a:p>
            <a:pPr>
              <a:buFont typeface="Arial"/>
              <a:buChar char="•"/>
            </a:pPr>
            <a:r>
              <a:rPr lang="en-US" dirty="0" smtClean="0"/>
              <a:t>What </a:t>
            </a:r>
            <a:r>
              <a:rPr lang="en-US" dirty="0"/>
              <a:t>is it that adds to the action? Is there tension here</a:t>
            </a:r>
            <a:r>
              <a:rPr lang="en-US" dirty="0" smtClean="0"/>
              <a:t>?</a:t>
            </a:r>
          </a:p>
          <a:p>
            <a:pPr>
              <a:buFont typeface="Arial"/>
              <a:buChar char="•"/>
            </a:pPr>
            <a:r>
              <a:rPr lang="en-US" dirty="0" smtClean="0"/>
              <a:t>Do </a:t>
            </a:r>
            <a:r>
              <a:rPr lang="en-US" dirty="0"/>
              <a:t>you think this would look as exciting from the sides or the back? Why</a:t>
            </a:r>
            <a:r>
              <a:rPr lang="en-US" dirty="0" smtClean="0"/>
              <a:t>?</a:t>
            </a:r>
          </a:p>
          <a:p>
            <a:pPr>
              <a:buFont typeface="Arial"/>
              <a:buChar char="•"/>
            </a:pPr>
            <a:r>
              <a:rPr lang="en-US" dirty="0" smtClean="0"/>
              <a:t>What </a:t>
            </a:r>
            <a:r>
              <a:rPr lang="en-US" dirty="0"/>
              <a:t>do you think is going to happen to these </a:t>
            </a:r>
            <a:r>
              <a:rPr lang="en-US" dirty="0" smtClean="0"/>
              <a:t>people?</a:t>
            </a:r>
          </a:p>
          <a:p>
            <a:pPr>
              <a:buFont typeface="Arial"/>
              <a:buChar char="•"/>
            </a:pPr>
            <a:r>
              <a:rPr lang="en-US" dirty="0" smtClean="0"/>
              <a:t>Do </a:t>
            </a:r>
            <a:r>
              <a:rPr lang="en-US" dirty="0"/>
              <a:t>you think they will get away</a:t>
            </a:r>
            <a:r>
              <a:rPr lang="en-US" dirty="0" smtClean="0"/>
              <a:t>?</a:t>
            </a:r>
          </a:p>
          <a:p>
            <a:pPr>
              <a:buFont typeface="Arial"/>
              <a:buChar char="•"/>
            </a:pPr>
            <a:r>
              <a:rPr lang="en-US" dirty="0" smtClean="0"/>
              <a:t>Do </a:t>
            </a:r>
            <a:r>
              <a:rPr lang="en-US" dirty="0"/>
              <a:t>they look like real people</a:t>
            </a:r>
            <a:r>
              <a:rPr lang="en-US" dirty="0" smtClean="0"/>
              <a:t>?</a:t>
            </a:r>
          </a:p>
          <a:p>
            <a:pPr>
              <a:buFont typeface="Arial"/>
              <a:buChar char="•"/>
            </a:pPr>
            <a:r>
              <a:rPr lang="en-US" dirty="0" smtClean="0"/>
              <a:t>Do </a:t>
            </a:r>
            <a:r>
              <a:rPr lang="en-US" dirty="0"/>
              <a:t>you think their proportions and muscle structure is correct? Does it look normal or super-human</a:t>
            </a:r>
            <a:r>
              <a:rPr lang="en-US" dirty="0" smtClean="0"/>
              <a:t>?</a:t>
            </a:r>
          </a:p>
          <a:p>
            <a:endParaRPr lang="en-US" dirty="0" smtClean="0"/>
          </a:p>
          <a:p>
            <a:r>
              <a:rPr lang="en-US" b="1" dirty="0" smtClean="0"/>
              <a:t>Background </a:t>
            </a:r>
            <a:r>
              <a:rPr lang="en-US" b="1" dirty="0"/>
              <a:t>Information (for the presenter)</a:t>
            </a:r>
            <a:r>
              <a:rPr lang="en-US" b="1" dirty="0" smtClean="0"/>
              <a:t>:</a:t>
            </a:r>
          </a:p>
          <a:p>
            <a:endParaRPr lang="en-US" dirty="0"/>
          </a:p>
          <a:p>
            <a:r>
              <a:rPr lang="en-US" dirty="0" smtClean="0"/>
              <a:t>According </a:t>
            </a:r>
            <a:r>
              <a:rPr lang="en-US" dirty="0"/>
              <a:t>to the Greek myths, </a:t>
            </a:r>
            <a:r>
              <a:rPr lang="en-US" dirty="0" err="1"/>
              <a:t>Laocoon</a:t>
            </a:r>
            <a:r>
              <a:rPr lang="en-US" dirty="0"/>
              <a:t> was a priest of Apollo at Troy who warned the Trojans against the Trojan Horse. With his two sons, </a:t>
            </a:r>
            <a:r>
              <a:rPr lang="en-US" dirty="0" err="1"/>
              <a:t>Laocoon</a:t>
            </a:r>
            <a:r>
              <a:rPr lang="en-US" dirty="0"/>
              <a:t> was killed by serpents sent by Poseidon, God of the Sea</a:t>
            </a:r>
            <a:r>
              <a:rPr lang="en-US" dirty="0" smtClean="0"/>
              <a:t>.</a:t>
            </a:r>
          </a:p>
          <a:p>
            <a:endParaRPr lang="en-US" dirty="0"/>
          </a:p>
          <a:p>
            <a:r>
              <a:rPr lang="en-US" dirty="0" smtClean="0"/>
              <a:t>This </a:t>
            </a:r>
            <a:r>
              <a:rPr lang="en-US" dirty="0"/>
              <a:t>sculpture shows the great understanding the Greeks had for human anatomy and their appreciation of the workings of the bones and muscles in movement.</a:t>
            </a:r>
          </a:p>
        </p:txBody>
      </p:sp>
      <p:sp>
        <p:nvSpPr>
          <p:cNvPr id="4" name="Slide Number Placeholder 3"/>
          <p:cNvSpPr>
            <a:spLocks noGrp="1"/>
          </p:cNvSpPr>
          <p:nvPr>
            <p:ph type="sldNum" sz="quarter" idx="10"/>
          </p:nvPr>
        </p:nvSpPr>
        <p:spPr/>
        <p:txBody>
          <a:bodyPr/>
          <a:lstStyle/>
          <a:p>
            <a:fld id="{01CDB79E-A479-DF4D-A6BF-27541E060375}"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Questions to Ask the Kids</a:t>
            </a:r>
            <a:r>
              <a:rPr lang="en-US" b="1" dirty="0" smtClean="0"/>
              <a:t>:</a:t>
            </a:r>
          </a:p>
          <a:p>
            <a:endParaRPr lang="en-US" dirty="0"/>
          </a:p>
          <a:p>
            <a:r>
              <a:rPr lang="en-US" dirty="0" smtClean="0"/>
              <a:t>Does </a:t>
            </a:r>
            <a:r>
              <a:rPr lang="en-US" dirty="0"/>
              <a:t>this look like the head of the philosopher we saw before</a:t>
            </a:r>
            <a:r>
              <a:rPr lang="en-US" dirty="0" smtClean="0"/>
              <a:t>?</a:t>
            </a:r>
          </a:p>
          <a:p>
            <a:r>
              <a:rPr lang="en-US" dirty="0" smtClean="0"/>
              <a:t>What </a:t>
            </a:r>
            <a:r>
              <a:rPr lang="en-US" dirty="0"/>
              <a:t>is different about it</a:t>
            </a:r>
            <a:r>
              <a:rPr lang="en-US" dirty="0" smtClean="0"/>
              <a:t>?</a:t>
            </a:r>
          </a:p>
          <a:p>
            <a:r>
              <a:rPr lang="en-US" dirty="0" smtClean="0"/>
              <a:t>What </a:t>
            </a:r>
            <a:r>
              <a:rPr lang="en-US" dirty="0"/>
              <a:t>kind of expression does this man have or what kind of mood is portrayed</a:t>
            </a:r>
            <a:r>
              <a:rPr lang="en-US" dirty="0" smtClean="0"/>
              <a:t>?</a:t>
            </a:r>
          </a:p>
          <a:p>
            <a:r>
              <a:rPr lang="en-US" dirty="0" smtClean="0"/>
              <a:t>Can </a:t>
            </a:r>
            <a:r>
              <a:rPr lang="en-US" dirty="0"/>
              <a:t>you tell his age? How</a:t>
            </a:r>
            <a:r>
              <a:rPr lang="en-US" dirty="0" smtClean="0"/>
              <a:t>?</a:t>
            </a:r>
          </a:p>
          <a:p>
            <a:r>
              <a:rPr lang="en-US" dirty="0" smtClean="0"/>
              <a:t>What </a:t>
            </a:r>
            <a:r>
              <a:rPr lang="en-US" dirty="0"/>
              <a:t>else can we tell about him</a:t>
            </a:r>
            <a:r>
              <a:rPr lang="en-US" dirty="0" smtClean="0"/>
              <a:t>?</a:t>
            </a:r>
          </a:p>
          <a:p>
            <a:r>
              <a:rPr lang="en-US" dirty="0" smtClean="0"/>
              <a:t>Do </a:t>
            </a:r>
            <a:r>
              <a:rPr lang="en-US" dirty="0"/>
              <a:t>you think this is a likeness of a particular man? Why</a:t>
            </a:r>
            <a:r>
              <a:rPr lang="en-US" dirty="0" smtClean="0"/>
              <a:t>?</a:t>
            </a:r>
          </a:p>
          <a:p>
            <a:endParaRPr lang="en-US" dirty="0"/>
          </a:p>
          <a:p>
            <a:r>
              <a:rPr lang="en-US" b="1" dirty="0" smtClean="0"/>
              <a:t>Background </a:t>
            </a:r>
            <a:r>
              <a:rPr lang="en-US" b="1" dirty="0"/>
              <a:t>Information (for the presenter)</a:t>
            </a:r>
            <a:r>
              <a:rPr lang="en-US" b="1" dirty="0" smtClean="0"/>
              <a:t>:</a:t>
            </a:r>
          </a:p>
          <a:p>
            <a:endParaRPr lang="en-US" dirty="0"/>
          </a:p>
          <a:p>
            <a:r>
              <a:rPr lang="en-US" dirty="0" smtClean="0"/>
              <a:t>For </a:t>
            </a:r>
            <a:r>
              <a:rPr lang="en-US" dirty="0"/>
              <a:t>the most part, the ancient </a:t>
            </a:r>
            <a:r>
              <a:rPr lang="en-US" dirty="0" err="1"/>
              <a:t>Romand</a:t>
            </a:r>
            <a:r>
              <a:rPr lang="en-US" dirty="0"/>
              <a:t> imitated the art of the Ancient Greeks. Roman art in many ways is a continuation of Greek art. Most of what we know of Greek sculpture, for example, comes from the copies of Greek originals that were manufactured for the Roman market. The Discus Thrower is a Roman </a:t>
            </a:r>
            <a:r>
              <a:rPr lang="en-US" dirty="0" smtClean="0"/>
              <a:t>copy.</a:t>
            </a:r>
          </a:p>
          <a:p>
            <a:endParaRPr lang="en-US" dirty="0" smtClean="0"/>
          </a:p>
          <a:p>
            <a:r>
              <a:rPr lang="en-US" dirty="0" smtClean="0"/>
              <a:t>The </a:t>
            </a:r>
            <a:r>
              <a:rPr lang="en-US" dirty="0"/>
              <a:t>Romans did add their contributions in the many sculptured portraits that they made. The ideal image of the Greeks was replaced by a realism that showed every wart and sagging muscle. In this portrait of a man, what looks different from the Greek Head of the Philosopher?</a:t>
            </a:r>
          </a:p>
        </p:txBody>
      </p:sp>
      <p:sp>
        <p:nvSpPr>
          <p:cNvPr id="4" name="Slide Number Placeholder 3"/>
          <p:cNvSpPr>
            <a:spLocks noGrp="1"/>
          </p:cNvSpPr>
          <p:nvPr>
            <p:ph type="sldNum" sz="quarter" idx="10"/>
          </p:nvPr>
        </p:nvSpPr>
        <p:spPr/>
        <p:txBody>
          <a:bodyPr/>
          <a:lstStyle/>
          <a:p>
            <a:fld id="{01CDB79E-A479-DF4D-A6BF-27541E060375}" type="slidenum">
              <a:rPr lang="en-US" smtClean="0"/>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272207-5253-E04E-8F8C-B22297EBD6BA}" type="datetimeFigureOut">
              <a:rPr lang="en-US" smtClean="0"/>
              <a:t>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BAF59F-8A04-FB4B-98B5-D331A267A27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272207-5253-E04E-8F8C-B22297EBD6BA}" type="datetimeFigureOut">
              <a:rPr lang="en-US" smtClean="0"/>
              <a:t>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BAF59F-8A04-FB4B-98B5-D331A267A27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272207-5253-E04E-8F8C-B22297EBD6BA}" type="datetimeFigureOut">
              <a:rPr lang="en-US" smtClean="0"/>
              <a:t>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BAF59F-8A04-FB4B-98B5-D331A267A27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272207-5253-E04E-8F8C-B22297EBD6BA}" type="datetimeFigureOut">
              <a:rPr lang="en-US" smtClean="0"/>
              <a:t>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BAF59F-8A04-FB4B-98B5-D331A267A27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272207-5253-E04E-8F8C-B22297EBD6BA}" type="datetimeFigureOut">
              <a:rPr lang="en-US" smtClean="0"/>
              <a:t>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BAF59F-8A04-FB4B-98B5-D331A267A27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272207-5253-E04E-8F8C-B22297EBD6BA}" type="datetimeFigureOut">
              <a:rPr lang="en-US" smtClean="0"/>
              <a:t>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BAF59F-8A04-FB4B-98B5-D331A267A27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272207-5253-E04E-8F8C-B22297EBD6BA}" type="datetimeFigureOut">
              <a:rPr lang="en-US" smtClean="0"/>
              <a:t>2/6/14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BAF59F-8A04-FB4B-98B5-D331A267A27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272207-5253-E04E-8F8C-B22297EBD6BA}" type="datetimeFigureOut">
              <a:rPr lang="en-US" smtClean="0"/>
              <a:t>2/6/14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BAF59F-8A04-FB4B-98B5-D331A267A27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272207-5253-E04E-8F8C-B22297EBD6BA}" type="datetimeFigureOut">
              <a:rPr lang="en-US" smtClean="0"/>
              <a:t>2/6/14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BAF59F-8A04-FB4B-98B5-D331A267A27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272207-5253-E04E-8F8C-B22297EBD6BA}" type="datetimeFigureOut">
              <a:rPr lang="en-US" smtClean="0"/>
              <a:t>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BAF59F-8A04-FB4B-98B5-D331A267A27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272207-5253-E04E-8F8C-B22297EBD6BA}" type="datetimeFigureOut">
              <a:rPr lang="en-US" smtClean="0"/>
              <a:t>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BAF59F-8A04-FB4B-98B5-D331A267A27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272207-5253-E04E-8F8C-B22297EBD6BA}" type="datetimeFigureOut">
              <a:rPr lang="en-US" smtClean="0"/>
              <a:t>2/6/14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BAF59F-8A04-FB4B-98B5-D331A267A27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Classical Art</a:t>
            </a:r>
            <a:endParaRPr lang="en-US" dirty="0"/>
          </a:p>
        </p:txBody>
      </p:sp>
      <p:sp>
        <p:nvSpPr>
          <p:cNvPr id="3" name="Subtitle 2"/>
          <p:cNvSpPr>
            <a:spLocks noGrp="1"/>
          </p:cNvSpPr>
          <p:nvPr>
            <p:ph type="subTitle" idx="1"/>
          </p:nvPr>
        </p:nvSpPr>
        <p:spPr/>
        <p:txBody>
          <a:bodyPr/>
          <a:lstStyle/>
          <a:p>
            <a:r>
              <a:rPr lang="en-US" dirty="0" smtClean="0"/>
              <a:t>Emerson PTA Art Appreciation Program</a:t>
            </a:r>
          </a:p>
          <a:p>
            <a:r>
              <a:rPr lang="en-US" dirty="0" smtClean="0"/>
              <a:t>Grade 4</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err="1" smtClean="0"/>
              <a:t>Discobolos</a:t>
            </a:r>
            <a:r>
              <a:rPr lang="en-US" dirty="0" smtClean="0"/>
              <a:t> (Discus Thrower)</a:t>
            </a:r>
            <a:br>
              <a:rPr lang="en-US" dirty="0" smtClean="0"/>
            </a:br>
            <a:r>
              <a:rPr lang="en-US" sz="2222" dirty="0" smtClean="0"/>
              <a:t>Myron, life-sized, 450 BC</a:t>
            </a:r>
            <a:r>
              <a:rPr lang="en-US" dirty="0" smtClean="0"/>
              <a:t/>
            </a:r>
            <a:br>
              <a:rPr lang="en-US" dirty="0" smtClean="0"/>
            </a:br>
            <a:endParaRPr lang="en-US" dirty="0"/>
          </a:p>
        </p:txBody>
      </p:sp>
      <p:pic>
        <p:nvPicPr>
          <p:cNvPr id="4" name="Content Placeholder 3" descr="Greek_statue_discus_thrower_2_century_aC.jpg"/>
          <p:cNvPicPr>
            <a:picLocks noGrp="1" noChangeAspect="1"/>
          </p:cNvPicPr>
          <p:nvPr>
            <p:ph idx="1"/>
          </p:nvPr>
        </p:nvPicPr>
        <p:blipFill>
          <a:blip r:embed="rId3"/>
          <a:srcRect l="-96668" r="-96668"/>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Head of a Philosopher</a:t>
            </a:r>
            <a:br>
              <a:rPr lang="en-US" dirty="0" smtClean="0"/>
            </a:br>
            <a:r>
              <a:rPr lang="en-US" sz="2222" dirty="0" smtClean="0"/>
              <a:t>400-375 BC, marble AIC</a:t>
            </a:r>
            <a:endParaRPr lang="en-US" sz="2222" dirty="0"/>
          </a:p>
        </p:txBody>
      </p:sp>
      <p:pic>
        <p:nvPicPr>
          <p:cNvPr id="4" name="Content Placeholder 3" descr="philosopher.jpg"/>
          <p:cNvPicPr>
            <a:picLocks noGrp="1" noChangeAspect="1"/>
          </p:cNvPicPr>
          <p:nvPr>
            <p:ph idx="1"/>
          </p:nvPr>
        </p:nvPicPr>
        <p:blipFill>
          <a:blip r:embed="rId3"/>
          <a:srcRect l="-67153" r="-67153"/>
          <a:stretch>
            <a:fillRect/>
          </a:stretch>
        </p:blipFill>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Nike of Samothrace</a:t>
            </a:r>
            <a:br>
              <a:rPr lang="en-US" dirty="0" smtClean="0"/>
            </a:br>
            <a:r>
              <a:rPr lang="en-US" sz="2222" dirty="0" smtClean="0"/>
              <a:t>200-290 BC, marble</a:t>
            </a:r>
            <a:endParaRPr lang="en-US" sz="2222" dirty="0"/>
          </a:p>
        </p:txBody>
      </p:sp>
      <p:pic>
        <p:nvPicPr>
          <p:cNvPr id="4" name="Content Placeholder 3" descr="Nike_of_Samothrake_Louvre_Ma2369_n4.jpg"/>
          <p:cNvPicPr>
            <a:picLocks noGrp="1" noChangeAspect="1"/>
          </p:cNvPicPr>
          <p:nvPr>
            <p:ph idx="1"/>
          </p:nvPr>
        </p:nvPicPr>
        <p:blipFill>
          <a:blip r:embed="rId3"/>
          <a:srcRect l="-87710" r="-87710"/>
          <a:stretch>
            <a:fillRect/>
          </a:stretch>
        </p:blipFill>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Laocoon</a:t>
            </a:r>
            <a:r>
              <a:rPr lang="en-US" dirty="0" smtClean="0"/>
              <a:t> Group</a:t>
            </a:r>
            <a:br>
              <a:rPr lang="en-US" dirty="0" smtClean="0"/>
            </a:br>
            <a:r>
              <a:rPr lang="en-US" sz="2222" dirty="0" smtClean="0"/>
              <a:t>175-150 BC, marble</a:t>
            </a:r>
            <a:endParaRPr lang="en-US" sz="2222" dirty="0"/>
          </a:p>
        </p:txBody>
      </p:sp>
      <p:pic>
        <p:nvPicPr>
          <p:cNvPr id="4" name="Content Placeholder 3" descr="Laocoon_Vatican.jpg"/>
          <p:cNvPicPr>
            <a:picLocks noGrp="1" noChangeAspect="1"/>
          </p:cNvPicPr>
          <p:nvPr>
            <p:ph idx="1"/>
          </p:nvPr>
        </p:nvPicPr>
        <p:blipFill>
          <a:blip r:embed="rId3"/>
          <a:srcRect l="-62316" r="-62316"/>
          <a:stretch>
            <a:fillRect/>
          </a:stretch>
        </p:blipFill>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Portrait Head of a Man</a:t>
            </a:r>
            <a:br>
              <a:rPr lang="en-US" dirty="0" smtClean="0"/>
            </a:br>
            <a:r>
              <a:rPr lang="en-US" sz="2222" dirty="0" smtClean="0"/>
              <a:t>AD 50, Roman, marble</a:t>
            </a:r>
            <a:endParaRPr lang="en-US" sz="2222" dirty="0"/>
          </a:p>
        </p:txBody>
      </p:sp>
      <p:pic>
        <p:nvPicPr>
          <p:cNvPr id="4" name="Content Placeholder 3" descr="Old_man_vatican_pushkin01.jpg"/>
          <p:cNvPicPr>
            <a:picLocks noGrp="1" noChangeAspect="1"/>
          </p:cNvPicPr>
          <p:nvPr>
            <p:ph idx="1"/>
          </p:nvPr>
        </p:nvPicPr>
        <p:blipFill>
          <a:blip r:embed="rId3"/>
          <a:srcRect l="-92924" r="-92924"/>
          <a:stretch>
            <a:fillRect/>
          </a:stretch>
        </p:blipFill>
        <p:spPr>
          <a:xfrm>
            <a:off x="457200" y="1781612"/>
            <a:ext cx="8229600" cy="4525963"/>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TotalTime>
  <Words>1275</Words>
  <Application>Microsoft Macintosh PowerPoint</Application>
  <PresentationFormat>On-screen Show (4:3)</PresentationFormat>
  <Paragraphs>91</Paragraphs>
  <Slides>6</Slides>
  <Notes>6</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Office Theme</vt:lpstr>
      <vt:lpstr>Classical Art</vt:lpstr>
      <vt:lpstr> Discobolos (Discus Thrower) Myron, life-sized, 450 BC </vt:lpstr>
      <vt:lpstr>Head of a Philosopher 400-375 BC, marble AIC</vt:lpstr>
      <vt:lpstr>Nike of Samothrace 200-290 BC, marble</vt:lpstr>
      <vt:lpstr>Laocoon Group 175-150 BC, marble</vt:lpstr>
      <vt:lpstr>Portrait Head of a Man AD 50, Roman, marble</vt:lpstr>
    </vt:vector>
  </TitlesOfParts>
  <Company>Craftwhack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Classical Art</dc:title>
  <dc:creator>Jeanette Nyberg</dc:creator>
  <cp:lastModifiedBy>Jeanette Nyberg</cp:lastModifiedBy>
  <cp:revision>1</cp:revision>
  <dcterms:created xsi:type="dcterms:W3CDTF">2014-02-07T02:13:02Z</dcterms:created>
  <dcterms:modified xsi:type="dcterms:W3CDTF">2014-02-07T02:37:56Z</dcterms:modified>
</cp:coreProperties>
</file>